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6D096-73A7-45C0-A829-4F4168CD7B31}" v="5" dt="2026-01-06T18:31:03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0" d="100"/>
          <a:sy n="14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de Oliveira Morais da Silva" userId="75ad0ef0-f6ef-4a4b-bbed-b093a0651cc7" providerId="ADAL" clId="{0E28C971-2FE3-4B94-8AC8-501667476FB7}"/>
    <pc:docChg chg="undo custSel addSld delSld modSld sldOrd">
      <pc:chgData name="William de Oliveira Morais da Silva" userId="75ad0ef0-f6ef-4a4b-bbed-b093a0651cc7" providerId="ADAL" clId="{0E28C971-2FE3-4B94-8AC8-501667476FB7}" dt="2026-01-06T18:31:31.225" v="29" actId="14100"/>
      <pc:docMkLst>
        <pc:docMk/>
      </pc:docMkLst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56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6"/>
            <ac:spMk id="10" creationId="{00000000-0000-0000-0000-000000000000}"/>
          </ac:spMkLst>
        </pc:spChg>
      </pc:sldChg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57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7"/>
            <ac:spMk id="13" creationId="{00000000-0000-0000-0000-000000000000}"/>
          </ac:spMkLst>
        </pc:spChg>
      </pc:sldChg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58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8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8"/>
            <ac:spMk id="10" creationId="{00000000-0000-0000-0000-000000000000}"/>
          </ac:spMkLst>
        </pc:spChg>
        <pc:graphicFrameChg chg="modGraphic">
          <ac:chgData name="William de Oliveira Morais da Silva" userId="75ad0ef0-f6ef-4a4b-bbed-b093a0651cc7" providerId="ADAL" clId="{0E28C971-2FE3-4B94-8AC8-501667476FB7}" dt="2026-01-05T18:07:37.356" v="15" actId="790"/>
          <ac:graphicFrameMkLst>
            <pc:docMk/>
            <pc:sldMk cId="0" sldId="258"/>
            <ac:graphicFrameMk id="14" creationId="{4A80FAE3-F523-2A22-37C1-A4F6A39BDEAB}"/>
          </ac:graphicFrameMkLst>
        </pc:graphicFrameChg>
      </pc:sldChg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59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12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1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1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59"/>
            <ac:spMk id="16" creationId="{00000000-0000-0000-0000-000000000000}"/>
          </ac:spMkLst>
        </pc:spChg>
      </pc:sldChg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60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2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2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3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42" creationId="{C5E5E010-6D08-184A-750A-428F79CC5544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0"/>
            <ac:spMk id="45" creationId="{F5C99E1B-CC6F-8510-E362-1B9CEC76FB57}"/>
          </ac:spMkLst>
        </pc:spChg>
      </pc:sldChg>
      <pc:sldChg chg="modSp mod">
        <pc:chgData name="William de Oliveira Morais da Silva" userId="75ad0ef0-f6ef-4a4b-bbed-b093a0651cc7" providerId="ADAL" clId="{0E28C971-2FE3-4B94-8AC8-501667476FB7}" dt="2026-01-05T18:07:37.356" v="15" actId="790"/>
        <pc:sldMkLst>
          <pc:docMk/>
          <pc:sldMk cId="0" sldId="261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9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11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1"/>
            <ac:spMk id="13" creationId="{00000000-0000-0000-0000-000000000000}"/>
          </ac:spMkLst>
        </pc:spChg>
      </pc:sldChg>
      <pc:sldChg chg="new del">
        <pc:chgData name="William de Oliveira Morais da Silva" userId="75ad0ef0-f6ef-4a4b-bbed-b093a0651cc7" providerId="ADAL" clId="{0E28C971-2FE3-4B94-8AC8-501667476FB7}" dt="2026-01-05T18:02:04.826" v="2" actId="47"/>
        <pc:sldMkLst>
          <pc:docMk/>
          <pc:sldMk cId="3291101033" sldId="262"/>
        </pc:sldMkLst>
      </pc:sldChg>
      <pc:sldChg chg="add del ord">
        <pc:chgData name="William de Oliveira Morais da Silva" userId="75ad0ef0-f6ef-4a4b-bbed-b093a0651cc7" providerId="ADAL" clId="{0E28C971-2FE3-4B94-8AC8-501667476FB7}" dt="2026-01-05T18:05:16.148" v="8" actId="47"/>
        <pc:sldMkLst>
          <pc:docMk/>
          <pc:sldMk cId="0" sldId="263"/>
        </pc:sldMkLst>
      </pc:sldChg>
      <pc:sldChg chg="addSp delSp modSp add mod">
        <pc:chgData name="William de Oliveira Morais da Silva" userId="75ad0ef0-f6ef-4a4b-bbed-b093a0651cc7" providerId="ADAL" clId="{0E28C971-2FE3-4B94-8AC8-501667476FB7}" dt="2026-01-06T18:31:31.225" v="29" actId="14100"/>
        <pc:sldMkLst>
          <pc:docMk/>
          <pc:sldMk cId="0" sldId="264"/>
        </pc:sldMkLst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6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7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8" creationId="{00000000-0000-0000-0000-000000000000}"/>
          </ac:spMkLst>
        </pc:spChg>
        <pc:spChg chg="del">
          <ac:chgData name="William de Oliveira Morais da Silva" userId="75ad0ef0-f6ef-4a4b-bbed-b093a0651cc7" providerId="ADAL" clId="{0E28C971-2FE3-4B94-8AC8-501667476FB7}" dt="2026-01-05T18:05:44.213" v="11" actId="478"/>
          <ac:spMkLst>
            <pc:docMk/>
            <pc:sldMk cId="0" sldId="264"/>
            <ac:spMk id="10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11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13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14" creationId="{00000000-0000-0000-0000-000000000000}"/>
          </ac:spMkLst>
        </pc:spChg>
        <pc:spChg chg="mod">
          <ac:chgData name="William de Oliveira Morais da Silva" userId="75ad0ef0-f6ef-4a4b-bbed-b093a0651cc7" providerId="ADAL" clId="{0E28C971-2FE3-4B94-8AC8-501667476FB7}" dt="2026-01-05T18:07:37.356" v="15" actId="790"/>
          <ac:spMkLst>
            <pc:docMk/>
            <pc:sldMk cId="0" sldId="264"/>
            <ac:spMk id="15" creationId="{00000000-0000-0000-0000-000000000000}"/>
          </ac:spMkLst>
        </pc:spChg>
        <pc:spChg chg="del">
          <ac:chgData name="William de Oliveira Morais da Silva" userId="75ad0ef0-f6ef-4a4b-bbed-b093a0651cc7" providerId="ADAL" clId="{0E28C971-2FE3-4B94-8AC8-501667476FB7}" dt="2026-01-05T18:05:46.428" v="12" actId="478"/>
          <ac:spMkLst>
            <pc:docMk/>
            <pc:sldMk cId="0" sldId="264"/>
            <ac:spMk id="17" creationId="{00000000-0000-0000-0000-000000000000}"/>
          </ac:spMkLst>
        </pc:spChg>
        <pc:picChg chg="add mod">
          <ac:chgData name="William de Oliveira Morais da Silva" userId="75ad0ef0-f6ef-4a4b-bbed-b093a0651cc7" providerId="ADAL" clId="{0E28C971-2FE3-4B94-8AC8-501667476FB7}" dt="2026-01-06T18:31:31.225" v="29" actId="14100"/>
          <ac:picMkLst>
            <pc:docMk/>
            <pc:sldMk cId="0" sldId="264"/>
            <ac:picMk id="17" creationId="{E86D945F-3AD9-D4FD-E11D-EB9569102999}"/>
          </ac:picMkLst>
        </pc:picChg>
        <pc:picChg chg="add del">
          <ac:chgData name="William de Oliveira Morais da Silva" userId="75ad0ef0-f6ef-4a4b-bbed-b093a0651cc7" providerId="ADAL" clId="{0E28C971-2FE3-4B94-8AC8-501667476FB7}" dt="2026-01-05T18:05:33.186" v="10" actId="22"/>
          <ac:picMkLst>
            <pc:docMk/>
            <pc:sldMk cId="0" sldId="264"/>
            <ac:picMk id="19" creationId="{CD52DA6A-CFAA-9287-F9E0-34750A8A3F1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/>
              <a:t>Liderança</a:t>
            </a:r>
            <a:r>
              <a:rPr lang="pt-BR" b="1" baseline="0" noProof="0" dirty="0"/>
              <a:t>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3557780443119729E-2"/>
          <c:y val="0.22329214419870444"/>
          <c:w val="0.84353374508288326"/>
          <c:h val="0.4228646013006758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2"/>
                <c:pt idx="0">
                  <c:v>Membros ativos</c:v>
                </c:pt>
                <c:pt idx="1">
                  <c:v>Novos Líderes</c:v>
                </c:pt>
              </c:strCache>
              <c:extLst/>
            </c:strRef>
          </c:cat>
          <c:val>
            <c:numRef>
              <c:f>Planilha1!$C$2:$C$5</c:f>
              <c:numCache>
                <c:formatCode>General</c:formatCode>
                <c:ptCount val="2"/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AF6-467D-BC6D-950680044450}"/>
            </c:ext>
          </c:extLst>
        </c:ser>
        <c:ser>
          <c:idx val="2"/>
          <c:order val="1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2"/>
                <c:pt idx="0">
                  <c:v>Membros ativos</c:v>
                </c:pt>
                <c:pt idx="1">
                  <c:v>Novos Líderes</c:v>
                </c:pt>
              </c:strCache>
              <c:extLst/>
            </c:strRef>
          </c:cat>
          <c:val>
            <c:numRef>
              <c:f>Planilha1!$D$2:$D$5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9AF6-467D-BC6D-950680044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7746959"/>
        <c:axId val="1317736879"/>
      </c:barChart>
      <c:catAx>
        <c:axId val="1317746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17736879"/>
        <c:crosses val="autoZero"/>
        <c:auto val="1"/>
        <c:lblAlgn val="ctr"/>
        <c:lblOffset val="100"/>
        <c:noMultiLvlLbl val="0"/>
      </c:catAx>
      <c:valAx>
        <c:axId val="1317736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17746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60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942975"/>
            <a:ext cx="4914900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pt-BR" sz="4353" b="1" noProof="0" dirty="0">
                <a:solidFill>
                  <a:srgbClr val="1A1A1A"/>
                </a:solidFill>
              </a:rPr>
              <a:t>Estrela do Sul</a:t>
            </a:r>
            <a:endParaRPr lang="pt-BR" sz="4353" noProof="0" dirty="0"/>
          </a:p>
        </p:txBody>
      </p:sp>
      <p:sp>
        <p:nvSpPr>
          <p:cNvPr id="4" name="Text 1"/>
          <p:cNvSpPr/>
          <p:nvPr/>
        </p:nvSpPr>
        <p:spPr>
          <a:xfrm>
            <a:off x="571500" y="2165952"/>
            <a:ext cx="49149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pt-BR" sz="1602" b="1" noProof="0" dirty="0">
                <a:solidFill>
                  <a:srgbClr val="D9A404"/>
                </a:solidFill>
              </a:rPr>
              <a:t>Planejamento Estratégico 2026</a:t>
            </a:r>
            <a:endParaRPr lang="pt-BR" sz="1602" noProof="0" dirty="0"/>
          </a:p>
        </p:txBody>
      </p:sp>
      <p:sp>
        <p:nvSpPr>
          <p:cNvPr id="5" name="Text 2"/>
          <p:cNvSpPr/>
          <p:nvPr/>
        </p:nvSpPr>
        <p:spPr>
          <a:xfrm>
            <a:off x="842963" y="4080532"/>
            <a:ext cx="3300413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pt-BR" sz="1269" i="1" noProof="0" dirty="0">
                <a:solidFill>
                  <a:srgbClr val="333333"/>
                </a:solidFill>
              </a:rPr>
              <a:t>"Salvar do pecado e guiar no serviço."</a:t>
            </a:r>
            <a:endParaRPr lang="pt-BR" sz="1269" noProof="0" dirty="0"/>
          </a:p>
        </p:txBody>
      </p:sp>
      <p:sp>
        <p:nvSpPr>
          <p:cNvPr id="6" name="Text 3"/>
          <p:cNvSpPr/>
          <p:nvPr/>
        </p:nvSpPr>
        <p:spPr>
          <a:xfrm>
            <a:off x="842963" y="4391983"/>
            <a:ext cx="330041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885" b="1" noProof="0" dirty="0">
                <a:solidFill>
                  <a:srgbClr val="333333"/>
                </a:solidFill>
              </a:rPr>
              <a:t>Rumo a novos horizontes.</a:t>
            </a:r>
            <a:endParaRPr lang="pt-BR" sz="885" noProof="0" dirty="0"/>
          </a:p>
        </p:txBody>
      </p:sp>
      <p:sp>
        <p:nvSpPr>
          <p:cNvPr id="7" name="Shape 4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8" name="Image 1"/>
          <p:cNvPicPr>
            <a:picLocks noChangeAspect="1"/>
          </p:cNvPicPr>
          <p:nvPr/>
        </p:nvPicPr>
        <p:blipFill>
          <a:blip r:embed="rId4">
            <a:alphaModFix amt="80000"/>
          </a:blip>
          <a:srcRect/>
          <a:stretch/>
        </p:blipFill>
        <p:spPr>
          <a:xfrm>
            <a:off x="6157912" y="0"/>
            <a:ext cx="2314575" cy="51435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768717" y="4105870"/>
            <a:ext cx="1089533" cy="75188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6"/>
          <p:cNvSpPr/>
          <p:nvPr/>
        </p:nvSpPr>
        <p:spPr>
          <a:xfrm>
            <a:off x="7768717" y="4105870"/>
            <a:ext cx="1089533" cy="75188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2026</a:t>
            </a:r>
            <a:endParaRPr lang="pt-BR" sz="2436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292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Objetivos Centrais 2026</a:t>
            </a:r>
            <a:endParaRPr lang="pt-BR" sz="2436" noProof="0" dirty="0"/>
          </a:p>
        </p:txBody>
      </p:sp>
      <p:sp>
        <p:nvSpPr>
          <p:cNvPr id="4" name="Text 1"/>
          <p:cNvSpPr/>
          <p:nvPr/>
        </p:nvSpPr>
        <p:spPr>
          <a:xfrm>
            <a:off x="571500" y="1323380"/>
            <a:ext cx="1785938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pt-BR" sz="3294" b="1" noProof="0" dirty="0">
                <a:solidFill>
                  <a:srgbClr val="D9A404"/>
                </a:solidFill>
              </a:rPr>
              <a:t>01</a:t>
            </a:r>
            <a:endParaRPr lang="pt-BR" sz="3294" noProof="0" dirty="0"/>
          </a:p>
        </p:txBody>
      </p:sp>
      <p:sp>
        <p:nvSpPr>
          <p:cNvPr id="5" name="Text 2"/>
          <p:cNvSpPr/>
          <p:nvPr/>
        </p:nvSpPr>
        <p:spPr>
          <a:xfrm>
            <a:off x="571500" y="2018109"/>
            <a:ext cx="1785938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1A1A1A"/>
                </a:solidFill>
              </a:rPr>
              <a:t>Crescimento Espiritual</a:t>
            </a:r>
            <a:endParaRPr lang="pt-BR" sz="1193" noProof="0" dirty="0"/>
          </a:p>
        </p:txBody>
      </p:sp>
      <p:sp>
        <p:nvSpPr>
          <p:cNvPr id="6" name="Text 3"/>
          <p:cNvSpPr/>
          <p:nvPr/>
        </p:nvSpPr>
        <p:spPr>
          <a:xfrm>
            <a:off x="571500" y="2628900"/>
            <a:ext cx="1785938" cy="753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Realizar o ano bíblico com reuniões aos sábados, promovendo a comunhão e conhecimento de Cristo.</a:t>
            </a:r>
            <a:endParaRPr lang="pt-BR" sz="942" noProof="0" dirty="0"/>
          </a:p>
        </p:txBody>
      </p:sp>
      <p:sp>
        <p:nvSpPr>
          <p:cNvPr id="7" name="Text 4"/>
          <p:cNvSpPr/>
          <p:nvPr/>
        </p:nvSpPr>
        <p:spPr>
          <a:xfrm>
            <a:off x="2643188" y="1323380"/>
            <a:ext cx="1785938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pt-BR" sz="3294" b="1" noProof="0" dirty="0">
                <a:solidFill>
                  <a:srgbClr val="D9A404"/>
                </a:solidFill>
              </a:rPr>
              <a:t>02</a:t>
            </a:r>
            <a:endParaRPr lang="pt-BR" sz="3294" noProof="0" dirty="0"/>
          </a:p>
        </p:txBody>
      </p:sp>
      <p:sp>
        <p:nvSpPr>
          <p:cNvPr id="8" name="Text 5"/>
          <p:cNvSpPr/>
          <p:nvPr/>
        </p:nvSpPr>
        <p:spPr>
          <a:xfrm>
            <a:off x="2643188" y="2018109"/>
            <a:ext cx="1785938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1A1A1A"/>
                </a:solidFill>
              </a:rPr>
              <a:t>Excelência nas Classes</a:t>
            </a:r>
            <a:endParaRPr lang="pt-BR" sz="1193" noProof="0" dirty="0"/>
          </a:p>
        </p:txBody>
      </p:sp>
      <p:sp>
        <p:nvSpPr>
          <p:cNvPr id="9" name="Text 6"/>
          <p:cNvSpPr/>
          <p:nvPr/>
        </p:nvSpPr>
        <p:spPr>
          <a:xfrm>
            <a:off x="2643188" y="2628900"/>
            <a:ext cx="1785938" cy="753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Garantir que 100% dos membros completem suas classes regulares e avançadas. As classes devem ser todas feitas durante a reunião.</a:t>
            </a:r>
            <a:endParaRPr lang="pt-BR" sz="942" noProof="0" dirty="0"/>
          </a:p>
        </p:txBody>
      </p:sp>
      <p:sp>
        <p:nvSpPr>
          <p:cNvPr id="10" name="Text 7"/>
          <p:cNvSpPr/>
          <p:nvPr/>
        </p:nvSpPr>
        <p:spPr>
          <a:xfrm>
            <a:off x="4714875" y="1323380"/>
            <a:ext cx="1785938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pt-BR" sz="3294" b="1" noProof="0" dirty="0">
                <a:solidFill>
                  <a:srgbClr val="D9A404"/>
                </a:solidFill>
              </a:rPr>
              <a:t>03</a:t>
            </a:r>
            <a:endParaRPr lang="pt-BR" sz="3294" noProof="0" dirty="0"/>
          </a:p>
        </p:txBody>
      </p:sp>
      <p:sp>
        <p:nvSpPr>
          <p:cNvPr id="11" name="Text 8"/>
          <p:cNvSpPr/>
          <p:nvPr/>
        </p:nvSpPr>
        <p:spPr>
          <a:xfrm>
            <a:off x="4714875" y="2018109"/>
            <a:ext cx="1785938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1A1A1A"/>
                </a:solidFill>
              </a:rPr>
              <a:t>Impacto Comunitário</a:t>
            </a:r>
            <a:endParaRPr lang="pt-BR" sz="1193" noProof="0" dirty="0"/>
          </a:p>
        </p:txBody>
      </p:sp>
      <p:sp>
        <p:nvSpPr>
          <p:cNvPr id="12" name="Text 9"/>
          <p:cNvSpPr/>
          <p:nvPr/>
        </p:nvSpPr>
        <p:spPr>
          <a:xfrm>
            <a:off x="4714875" y="2628900"/>
            <a:ext cx="1785938" cy="36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Realizar pelo menos dois projetos sociais de grande relevância local.</a:t>
            </a:r>
            <a:endParaRPr lang="pt-BR" sz="942" noProof="0" dirty="0"/>
          </a:p>
        </p:txBody>
      </p:sp>
      <p:sp>
        <p:nvSpPr>
          <p:cNvPr id="13" name="Text 10"/>
          <p:cNvSpPr/>
          <p:nvPr/>
        </p:nvSpPr>
        <p:spPr>
          <a:xfrm>
            <a:off x="6786563" y="1323380"/>
            <a:ext cx="1785938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pt-BR" sz="3294" b="1" noProof="0" dirty="0">
                <a:solidFill>
                  <a:srgbClr val="D9A404"/>
                </a:solidFill>
              </a:rPr>
              <a:t>04</a:t>
            </a:r>
            <a:endParaRPr lang="pt-BR" sz="3294" noProof="0" dirty="0"/>
          </a:p>
        </p:txBody>
      </p:sp>
      <p:sp>
        <p:nvSpPr>
          <p:cNvPr id="14" name="Text 11"/>
          <p:cNvSpPr/>
          <p:nvPr/>
        </p:nvSpPr>
        <p:spPr>
          <a:xfrm>
            <a:off x="6786563" y="2018109"/>
            <a:ext cx="1785938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1A1A1A"/>
                </a:solidFill>
              </a:rPr>
              <a:t>Desenvolvimento Físico</a:t>
            </a:r>
            <a:endParaRPr lang="pt-BR" sz="1193" noProof="0" dirty="0"/>
          </a:p>
        </p:txBody>
      </p:sp>
      <p:sp>
        <p:nvSpPr>
          <p:cNvPr id="15" name="Text 12"/>
          <p:cNvSpPr/>
          <p:nvPr/>
        </p:nvSpPr>
        <p:spPr>
          <a:xfrm>
            <a:off x="6786563" y="2628900"/>
            <a:ext cx="1861048" cy="560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Realizar dois acampamentos no ano, deixar a ordem unida e hasteamento de bandeira excelente.</a:t>
            </a:r>
            <a:endParaRPr lang="pt-BR" sz="942" noProof="0" dirty="0"/>
          </a:p>
        </p:txBody>
      </p:sp>
      <p:pic>
        <p:nvPicPr>
          <p:cNvPr id="16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86500" y="3492173"/>
            <a:ext cx="2857500" cy="16024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Objetivos Secundários</a:t>
            </a:r>
            <a:endParaRPr lang="pt-BR" sz="2436" noProof="0" dirty="0"/>
          </a:p>
        </p:txBody>
      </p:sp>
      <p:sp>
        <p:nvSpPr>
          <p:cNvPr id="4" name="Shape 1"/>
          <p:cNvSpPr/>
          <p:nvPr/>
        </p:nvSpPr>
        <p:spPr>
          <a:xfrm>
            <a:off x="571500" y="1180505"/>
            <a:ext cx="3857625" cy="382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3" y="1439466"/>
            <a:ext cx="228600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57288" y="1434108"/>
            <a:ext cx="181945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F2F2F2"/>
                </a:solidFill>
              </a:rPr>
              <a:t>Bandeira do Clube</a:t>
            </a:r>
            <a:endParaRPr lang="pt-BR" sz="1193" noProof="0" dirty="0"/>
          </a:p>
        </p:txBody>
      </p:sp>
      <p:sp>
        <p:nvSpPr>
          <p:cNvPr id="7" name="Text 3"/>
          <p:cNvSpPr/>
          <p:nvPr/>
        </p:nvSpPr>
        <p:spPr>
          <a:xfrm>
            <a:off x="785813" y="1814513"/>
            <a:ext cx="3429000" cy="67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pt-BR" sz="900" noProof="0" dirty="0">
                <a:solidFill>
                  <a:srgbClr val="CCCCCC"/>
                </a:solidFill>
              </a:rPr>
              <a:t>Desenvolver e confeccionar a bandeira oficial do Estrela do Sul, simbolizando nossa unidade e presença em todos os eventos e acampamentos.</a:t>
            </a:r>
            <a:endParaRPr lang="pt-BR" sz="900" noProof="0" dirty="0"/>
          </a:p>
        </p:txBody>
      </p:sp>
      <p:sp>
        <p:nvSpPr>
          <p:cNvPr id="8" name="Shape 4"/>
          <p:cNvSpPr/>
          <p:nvPr/>
        </p:nvSpPr>
        <p:spPr>
          <a:xfrm>
            <a:off x="785813" y="2786063"/>
            <a:ext cx="3429000" cy="2000250"/>
          </a:xfrm>
          <a:prstGeom prst="rect">
            <a:avLst/>
          </a:prstGeom>
          <a:solidFill>
            <a:srgbClr val="333333"/>
          </a:solidFill>
          <a:ln w="18288">
            <a:solidFill>
              <a:srgbClr val="D9A404"/>
            </a:solidFill>
            <a:prstDash val="dash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38" y="3543300"/>
            <a:ext cx="285750" cy="28575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4714875" y="1180505"/>
            <a:ext cx="3857625" cy="382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88" y="1439466"/>
            <a:ext cx="285750" cy="2286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357813" y="1434108"/>
            <a:ext cx="14573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F2F2F2"/>
                </a:solidFill>
              </a:rPr>
              <a:t>Novas Camisas</a:t>
            </a:r>
            <a:endParaRPr lang="pt-BR" sz="1193" noProof="0" dirty="0"/>
          </a:p>
        </p:txBody>
      </p:sp>
      <p:sp>
        <p:nvSpPr>
          <p:cNvPr id="14" name="Text 8"/>
          <p:cNvSpPr/>
          <p:nvPr/>
        </p:nvSpPr>
        <p:spPr>
          <a:xfrm>
            <a:off x="4929188" y="1814513"/>
            <a:ext cx="3429000" cy="67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pt-BR" sz="900" noProof="0" dirty="0">
                <a:solidFill>
                  <a:srgbClr val="CCCCCC"/>
                </a:solidFill>
              </a:rPr>
              <a:t>Renovação do uniforme de atividades com um novo design para 2026, fortalecendo o sentimento de pertencimento e a identidade visual dos membros.</a:t>
            </a:r>
            <a:endParaRPr lang="pt-BR" sz="900" noProof="0" dirty="0"/>
          </a:p>
        </p:txBody>
      </p:sp>
      <p:sp>
        <p:nvSpPr>
          <p:cNvPr id="15" name="Shape 9"/>
          <p:cNvSpPr/>
          <p:nvPr/>
        </p:nvSpPr>
        <p:spPr>
          <a:xfrm>
            <a:off x="4929188" y="2786063"/>
            <a:ext cx="3429000" cy="2000250"/>
          </a:xfrm>
          <a:prstGeom prst="rect">
            <a:avLst/>
          </a:prstGeom>
          <a:solidFill>
            <a:srgbClr val="333333"/>
          </a:solidFill>
          <a:ln w="18288">
            <a:solidFill>
              <a:srgbClr val="D9A404"/>
            </a:solidFill>
            <a:prstDash val="dash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13" y="3543300"/>
            <a:ext cx="285750" cy="285750"/>
          </a:xfrm>
          <a:prstGeom prst="rect">
            <a:avLst/>
          </a:prstGeom>
        </p:spPr>
      </p:pic>
      <p:pic>
        <p:nvPicPr>
          <p:cNvPr id="17" name="Imagem 16" descr="Uma imagem contendo Interface gráfica do usuário">
            <a:extLst>
              <a:ext uri="{FF2B5EF4-FFF2-40B4-BE49-F238E27FC236}">
                <a16:creationId xmlns:a16="http://schemas.microsoft.com/office/drawing/2014/main" id="{E86D945F-3AD9-D4FD-E11D-EB9569102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12" y="2770575"/>
            <a:ext cx="3445636" cy="2067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Metas para 2026</a:t>
            </a:r>
            <a:endParaRPr lang="pt-BR" sz="2436" noProof="0" dirty="0"/>
          </a:p>
        </p:txBody>
      </p:sp>
      <p:sp>
        <p:nvSpPr>
          <p:cNvPr id="5" name="Shape 1"/>
          <p:cNvSpPr/>
          <p:nvPr/>
        </p:nvSpPr>
        <p:spPr>
          <a:xfrm>
            <a:off x="4572000" y="1109067"/>
            <a:ext cx="4000500" cy="93689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2"/>
          <p:cNvSpPr/>
          <p:nvPr/>
        </p:nvSpPr>
        <p:spPr>
          <a:xfrm>
            <a:off x="4714875" y="1251942"/>
            <a:ext cx="371475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D9A404"/>
                </a:solidFill>
              </a:rPr>
              <a:t>Participação em Eventos</a:t>
            </a:r>
            <a:endParaRPr lang="pt-BR" sz="1193" noProof="0" dirty="0"/>
          </a:p>
        </p:txBody>
      </p:sp>
      <p:sp>
        <p:nvSpPr>
          <p:cNvPr id="7" name="Text 3"/>
          <p:cNvSpPr/>
          <p:nvPr/>
        </p:nvSpPr>
        <p:spPr>
          <a:xfrm>
            <a:off x="4714875" y="1543050"/>
            <a:ext cx="3714750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F2F2F2"/>
                </a:solidFill>
              </a:rPr>
              <a:t>Presença confirmada e preparação de elite para o </a:t>
            </a:r>
            <a:r>
              <a:rPr lang="pt-BR" sz="942" noProof="0" dirty="0" err="1">
                <a:solidFill>
                  <a:srgbClr val="F2F2F2"/>
                </a:solidFill>
              </a:rPr>
              <a:t>Campori</a:t>
            </a:r>
            <a:r>
              <a:rPr lang="pt-BR" sz="942" noProof="0" dirty="0">
                <a:solidFill>
                  <a:srgbClr val="F2F2F2"/>
                </a:solidFill>
              </a:rPr>
              <a:t> de 2026. Foco em excelência técnica e espiritual.</a:t>
            </a:r>
            <a:endParaRPr lang="pt-BR" sz="942" noProof="0" dirty="0"/>
          </a:p>
        </p:txBody>
      </p:sp>
      <p:sp>
        <p:nvSpPr>
          <p:cNvPr id="8" name="Shape 4"/>
          <p:cNvSpPr/>
          <p:nvPr/>
        </p:nvSpPr>
        <p:spPr>
          <a:xfrm>
            <a:off x="4572000" y="2188834"/>
            <a:ext cx="4000500" cy="93689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5"/>
          <p:cNvSpPr/>
          <p:nvPr/>
        </p:nvSpPr>
        <p:spPr>
          <a:xfrm>
            <a:off x="4714875" y="2331709"/>
            <a:ext cx="1040349" cy="194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pt-BR" sz="1193" b="1" noProof="0" dirty="0">
                <a:solidFill>
                  <a:srgbClr val="D9A404"/>
                </a:solidFill>
              </a:rPr>
              <a:t>Liderança jovem</a:t>
            </a:r>
            <a:endParaRPr lang="pt-BR" sz="1193" noProof="0" dirty="0"/>
          </a:p>
        </p:txBody>
      </p:sp>
      <p:sp>
        <p:nvSpPr>
          <p:cNvPr id="10" name="Text 6"/>
          <p:cNvSpPr/>
          <p:nvPr/>
        </p:nvSpPr>
        <p:spPr>
          <a:xfrm>
            <a:off x="4714875" y="2622817"/>
            <a:ext cx="3714750" cy="34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F2F2F2"/>
                </a:solidFill>
              </a:rPr>
              <a:t>Capacitar 4 novos líderes através do curso de Conselheiros e Capitães, renovando a base do clube.</a:t>
            </a:r>
            <a:endParaRPr lang="pt-BR" sz="942" noProof="0" dirty="0"/>
          </a:p>
        </p:txBody>
      </p:sp>
      <p:pic>
        <p:nvPicPr>
          <p:cNvPr id="11" name="Image 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9375" y="4161234"/>
            <a:ext cx="2143125" cy="964406"/>
          </a:xfrm>
          <a:prstGeom prst="rect">
            <a:avLst/>
          </a:prstGeom>
        </p:spPr>
      </p:pic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4A80FAE3-F523-2A22-37C1-A4F6A39BD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0081982"/>
              </p:ext>
            </p:extLst>
          </p:nvPr>
        </p:nvGraphicFramePr>
        <p:xfrm>
          <a:off x="130627" y="1126930"/>
          <a:ext cx="4441373" cy="250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44577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Modo de Operação</a:t>
            </a:r>
            <a:endParaRPr lang="pt-BR" sz="2436" noProof="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294805"/>
            <a:ext cx="160734" cy="1285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9391" y="1251942"/>
            <a:ext cx="181696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1090" b="1" noProof="0" dirty="0">
                <a:solidFill>
                  <a:srgbClr val="D9A404"/>
                </a:solidFill>
              </a:rPr>
              <a:t>Sistema de Unidades</a:t>
            </a:r>
            <a:endParaRPr lang="pt-BR" sz="1090" noProof="0" dirty="0"/>
          </a:p>
        </p:txBody>
      </p:sp>
      <p:sp>
        <p:nvSpPr>
          <p:cNvPr id="6" name="Text 2"/>
          <p:cNvSpPr/>
          <p:nvPr/>
        </p:nvSpPr>
        <p:spPr>
          <a:xfrm>
            <a:off x="571500" y="1523405"/>
            <a:ext cx="3929063" cy="525593"/>
          </a:xfrm>
          <a:prstGeom prst="rect">
            <a:avLst/>
          </a:prstGeom>
          <a:noFill/>
          <a:ln/>
        </p:spPr>
        <p:txBody>
          <a:bodyPr wrap="square" lIns="28067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O Conselheiro responsável pela unidade deve ficar de olho nos requisitos do Ranking de unidades, verificar seu progresso nas atividades do ano e incentivá-los a cumprir tudo.</a:t>
            </a:r>
            <a:endParaRPr lang="pt-BR" sz="942" noProof="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176332"/>
            <a:ext cx="112514" cy="1285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91170" y="2133470"/>
            <a:ext cx="177187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1090" b="1" noProof="0" dirty="0">
                <a:solidFill>
                  <a:srgbClr val="D9A404"/>
                </a:solidFill>
              </a:rPr>
              <a:t>Reuniões Regulares</a:t>
            </a:r>
            <a:endParaRPr lang="pt-BR" sz="1090" noProof="0" dirty="0"/>
          </a:p>
        </p:txBody>
      </p:sp>
      <p:sp>
        <p:nvSpPr>
          <p:cNvPr id="9" name="Text 4"/>
          <p:cNvSpPr/>
          <p:nvPr/>
        </p:nvSpPr>
        <p:spPr>
          <a:xfrm>
            <a:off x="571500" y="2404932"/>
            <a:ext cx="3929063" cy="525593"/>
          </a:xfrm>
          <a:prstGeom prst="rect">
            <a:avLst/>
          </a:prstGeom>
          <a:noFill/>
          <a:ln/>
        </p:spPr>
        <p:txBody>
          <a:bodyPr wrap="square" lIns="28067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Novo formato, aos sábados reuniões focadas em classe bíblica, apostila e atividades espirituais, aos domingos, atividades físicas e especialidades. As reuniões devem acontecer em dois finais de semana por mês.</a:t>
            </a:r>
            <a:endParaRPr lang="pt-BR" sz="942" noProof="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057860"/>
            <a:ext cx="96441" cy="1285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097" y="3014997"/>
            <a:ext cx="197932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1090" b="1" noProof="0" dirty="0">
                <a:solidFill>
                  <a:srgbClr val="D9A404"/>
                </a:solidFill>
              </a:rPr>
              <a:t>Reuniões de Diretoria</a:t>
            </a:r>
            <a:endParaRPr lang="pt-BR" sz="1090" noProof="0" dirty="0"/>
          </a:p>
        </p:txBody>
      </p:sp>
      <p:sp>
        <p:nvSpPr>
          <p:cNvPr id="12" name="Text 6"/>
          <p:cNvSpPr/>
          <p:nvPr/>
        </p:nvSpPr>
        <p:spPr>
          <a:xfrm>
            <a:off x="571500" y="3286460"/>
            <a:ext cx="3929063" cy="346057"/>
          </a:xfrm>
          <a:prstGeom prst="rect">
            <a:avLst/>
          </a:prstGeom>
          <a:noFill/>
          <a:ln/>
        </p:spPr>
        <p:txBody>
          <a:bodyPr wrap="square" lIns="28067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Planejamento trimestral. Avaliação constante de metas e ajustes estratégicos para garantir a excelência.</a:t>
            </a:r>
            <a:endParaRPr lang="pt-BR" sz="942" noProof="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939387"/>
            <a:ext cx="160734" cy="12858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39391" y="3896525"/>
            <a:ext cx="253095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pt-BR" sz="1090" b="1" noProof="0" dirty="0">
                <a:solidFill>
                  <a:srgbClr val="D9A404"/>
                </a:solidFill>
              </a:rPr>
              <a:t>Comunicação Transparente</a:t>
            </a:r>
            <a:endParaRPr lang="pt-BR" sz="1090" noProof="0" dirty="0"/>
          </a:p>
        </p:txBody>
      </p:sp>
      <p:sp>
        <p:nvSpPr>
          <p:cNvPr id="15" name="Text 8"/>
          <p:cNvSpPr/>
          <p:nvPr/>
        </p:nvSpPr>
        <p:spPr>
          <a:xfrm>
            <a:off x="571500" y="4167987"/>
            <a:ext cx="3929063" cy="540051"/>
          </a:xfrm>
          <a:prstGeom prst="rect">
            <a:avLst/>
          </a:prstGeom>
          <a:noFill/>
          <a:ln/>
        </p:spPr>
        <p:txBody>
          <a:bodyPr wrap="square" lIns="28067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Uso de canais digitais oficiais para manter pais e responsáveis integrados e informados sobre cada passo do clube.</a:t>
            </a:r>
            <a:endParaRPr lang="pt-BR" sz="942" noProof="0" dirty="0"/>
          </a:p>
        </p:txBody>
      </p:sp>
      <p:sp>
        <p:nvSpPr>
          <p:cNvPr id="16" name="Shape 9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7" name="Image 5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029199" y="1564831"/>
            <a:ext cx="4114801" cy="23075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pt-BR" sz="2436" b="1" noProof="0" dirty="0">
                <a:solidFill>
                  <a:srgbClr val="1A1A1A"/>
                </a:solidFill>
              </a:rPr>
              <a:t>Calendário Estratégico 2026</a:t>
            </a:r>
            <a:endParaRPr lang="pt-BR" sz="2436" noProof="0" dirty="0"/>
          </a:p>
        </p:txBody>
      </p:sp>
      <p:sp>
        <p:nvSpPr>
          <p:cNvPr id="4" name="Text 1"/>
          <p:cNvSpPr/>
          <p:nvPr/>
        </p:nvSpPr>
        <p:spPr>
          <a:xfrm>
            <a:off x="571500" y="1351955"/>
            <a:ext cx="38933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pt-BR" sz="1397" b="1" noProof="0" dirty="0">
                <a:solidFill>
                  <a:srgbClr val="D9A404"/>
                </a:solidFill>
              </a:rPr>
              <a:t>1º Trimestre</a:t>
            </a:r>
            <a:endParaRPr lang="pt-BR" sz="1397" noProof="0" dirty="0"/>
          </a:p>
        </p:txBody>
      </p:sp>
      <p:sp>
        <p:nvSpPr>
          <p:cNvPr id="5" name="Shape 2"/>
          <p:cNvSpPr/>
          <p:nvPr/>
        </p:nvSpPr>
        <p:spPr>
          <a:xfrm>
            <a:off x="571500" y="1803797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714375" y="1732359"/>
            <a:ext cx="160748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Recrutamento e Inscrições</a:t>
            </a:r>
            <a:endParaRPr lang="pt-BR" sz="942" noProof="0" dirty="0"/>
          </a:p>
        </p:txBody>
      </p:sp>
      <p:sp>
        <p:nvSpPr>
          <p:cNvPr id="7" name="Shape 4"/>
          <p:cNvSpPr/>
          <p:nvPr/>
        </p:nvSpPr>
        <p:spPr>
          <a:xfrm>
            <a:off x="571500" y="2035969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8" name="Text 5"/>
          <p:cNvSpPr/>
          <p:nvPr/>
        </p:nvSpPr>
        <p:spPr>
          <a:xfrm>
            <a:off x="714375" y="1964531"/>
            <a:ext cx="178828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Cerimônia de Abertura Oficial</a:t>
            </a:r>
            <a:endParaRPr lang="pt-BR" sz="942" noProof="0" dirty="0"/>
          </a:p>
        </p:txBody>
      </p:sp>
      <p:sp>
        <p:nvSpPr>
          <p:cNvPr id="9" name="Shape 6"/>
          <p:cNvSpPr/>
          <p:nvPr/>
        </p:nvSpPr>
        <p:spPr>
          <a:xfrm>
            <a:off x="571500" y="2268141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7"/>
          <p:cNvSpPr/>
          <p:nvPr/>
        </p:nvSpPr>
        <p:spPr>
          <a:xfrm>
            <a:off x="714375" y="2196703"/>
            <a:ext cx="168695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Início das Classes Regulares</a:t>
            </a:r>
            <a:endParaRPr lang="pt-BR" sz="942" noProof="0" dirty="0"/>
          </a:p>
        </p:txBody>
      </p:sp>
      <p:sp>
        <p:nvSpPr>
          <p:cNvPr id="11" name="Shape 8"/>
          <p:cNvSpPr/>
          <p:nvPr/>
        </p:nvSpPr>
        <p:spPr>
          <a:xfrm>
            <a:off x="571500" y="2500313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2" name="Text 9"/>
          <p:cNvSpPr/>
          <p:nvPr/>
        </p:nvSpPr>
        <p:spPr>
          <a:xfrm>
            <a:off x="714375" y="2428875"/>
            <a:ext cx="162640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Planejamento de Unidades</a:t>
            </a:r>
            <a:endParaRPr lang="pt-BR" sz="942" noProof="0" dirty="0"/>
          </a:p>
        </p:txBody>
      </p:sp>
      <p:sp>
        <p:nvSpPr>
          <p:cNvPr id="13" name="Text 10"/>
          <p:cNvSpPr/>
          <p:nvPr/>
        </p:nvSpPr>
        <p:spPr>
          <a:xfrm>
            <a:off x="4679156" y="1351955"/>
            <a:ext cx="38933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pt-BR" sz="1397" b="1" noProof="0" dirty="0">
                <a:solidFill>
                  <a:srgbClr val="D9A404"/>
                </a:solidFill>
              </a:rPr>
              <a:t>2º Trimestre</a:t>
            </a:r>
            <a:endParaRPr lang="pt-BR" sz="1397" noProof="0" dirty="0"/>
          </a:p>
        </p:txBody>
      </p:sp>
      <p:sp>
        <p:nvSpPr>
          <p:cNvPr id="14" name="Shape 11"/>
          <p:cNvSpPr/>
          <p:nvPr/>
        </p:nvSpPr>
        <p:spPr>
          <a:xfrm>
            <a:off x="4679156" y="1803797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Text 12"/>
          <p:cNvSpPr/>
          <p:nvPr/>
        </p:nvSpPr>
        <p:spPr>
          <a:xfrm>
            <a:off x="4822031" y="1732359"/>
            <a:ext cx="167769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Acampamento de Instrução</a:t>
            </a:r>
            <a:endParaRPr lang="pt-BR" sz="942" noProof="0" dirty="0"/>
          </a:p>
        </p:txBody>
      </p:sp>
      <p:sp>
        <p:nvSpPr>
          <p:cNvPr id="16" name="Shape 13"/>
          <p:cNvSpPr/>
          <p:nvPr/>
        </p:nvSpPr>
        <p:spPr>
          <a:xfrm>
            <a:off x="4679156" y="2035969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Text 14"/>
          <p:cNvSpPr/>
          <p:nvPr/>
        </p:nvSpPr>
        <p:spPr>
          <a:xfrm>
            <a:off x="4822031" y="1964531"/>
            <a:ext cx="940963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Olimpíadas bíblicas</a:t>
            </a:r>
            <a:endParaRPr lang="pt-BR" sz="942" noProof="0" dirty="0"/>
          </a:p>
        </p:txBody>
      </p:sp>
      <p:sp>
        <p:nvSpPr>
          <p:cNvPr id="18" name="Shape 15"/>
          <p:cNvSpPr/>
          <p:nvPr/>
        </p:nvSpPr>
        <p:spPr>
          <a:xfrm>
            <a:off x="4679156" y="2268141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Text 16"/>
          <p:cNvSpPr/>
          <p:nvPr/>
        </p:nvSpPr>
        <p:spPr>
          <a:xfrm>
            <a:off x="4822031" y="2196703"/>
            <a:ext cx="671659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Projeto Social</a:t>
            </a:r>
            <a:endParaRPr lang="pt-BR" sz="942" noProof="0" dirty="0"/>
          </a:p>
        </p:txBody>
      </p:sp>
      <p:sp>
        <p:nvSpPr>
          <p:cNvPr id="20" name="Shape 17"/>
          <p:cNvSpPr/>
          <p:nvPr/>
        </p:nvSpPr>
        <p:spPr>
          <a:xfrm>
            <a:off x="4679156" y="2500313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Text 18"/>
          <p:cNvSpPr/>
          <p:nvPr/>
        </p:nvSpPr>
        <p:spPr>
          <a:xfrm>
            <a:off x="4822031" y="2428875"/>
            <a:ext cx="123212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Avaliação de Classes</a:t>
            </a:r>
            <a:endParaRPr lang="pt-BR" sz="942" noProof="0" dirty="0"/>
          </a:p>
        </p:txBody>
      </p:sp>
      <p:sp>
        <p:nvSpPr>
          <p:cNvPr id="22" name="Text 19"/>
          <p:cNvSpPr/>
          <p:nvPr/>
        </p:nvSpPr>
        <p:spPr>
          <a:xfrm>
            <a:off x="571500" y="3440609"/>
            <a:ext cx="38933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pt-BR" sz="1397" b="1" noProof="0" dirty="0">
                <a:solidFill>
                  <a:srgbClr val="D9A404"/>
                </a:solidFill>
              </a:rPr>
              <a:t>3º Trimestre</a:t>
            </a:r>
            <a:endParaRPr lang="pt-BR" sz="1397" noProof="0" dirty="0"/>
          </a:p>
        </p:txBody>
      </p:sp>
      <p:sp>
        <p:nvSpPr>
          <p:cNvPr id="23" name="Shape 20"/>
          <p:cNvSpPr/>
          <p:nvPr/>
        </p:nvSpPr>
        <p:spPr>
          <a:xfrm>
            <a:off x="571500" y="3892451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4" name="Text 21"/>
          <p:cNvSpPr/>
          <p:nvPr/>
        </p:nvSpPr>
        <p:spPr>
          <a:xfrm>
            <a:off x="714375" y="3821013"/>
            <a:ext cx="134670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Projetos Comunitários</a:t>
            </a:r>
            <a:endParaRPr lang="pt-BR" sz="942" noProof="0" dirty="0"/>
          </a:p>
        </p:txBody>
      </p:sp>
      <p:sp>
        <p:nvSpPr>
          <p:cNvPr id="25" name="Shape 22"/>
          <p:cNvSpPr/>
          <p:nvPr/>
        </p:nvSpPr>
        <p:spPr>
          <a:xfrm>
            <a:off x="571500" y="4124623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6" name="Text 23"/>
          <p:cNvSpPr/>
          <p:nvPr/>
        </p:nvSpPr>
        <p:spPr>
          <a:xfrm>
            <a:off x="714375" y="4053185"/>
            <a:ext cx="171678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Olimpíadas de Ordem Unida</a:t>
            </a:r>
            <a:endParaRPr lang="pt-BR" sz="942" noProof="0" dirty="0"/>
          </a:p>
        </p:txBody>
      </p:sp>
      <p:sp>
        <p:nvSpPr>
          <p:cNvPr id="27" name="Shape 24"/>
          <p:cNvSpPr/>
          <p:nvPr/>
        </p:nvSpPr>
        <p:spPr>
          <a:xfrm>
            <a:off x="571500" y="4356795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8" name="Text 25"/>
          <p:cNvSpPr/>
          <p:nvPr/>
        </p:nvSpPr>
        <p:spPr>
          <a:xfrm>
            <a:off x="714375" y="4285357"/>
            <a:ext cx="1248740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pt-BR" sz="942" noProof="0" dirty="0">
                <a:solidFill>
                  <a:srgbClr val="333333"/>
                </a:solidFill>
              </a:rPr>
              <a:t>Preparação para </a:t>
            </a:r>
            <a:r>
              <a:rPr lang="pt-BR" sz="942" noProof="0" dirty="0" err="1">
                <a:solidFill>
                  <a:srgbClr val="333333"/>
                </a:solidFill>
              </a:rPr>
              <a:t>Campori</a:t>
            </a:r>
            <a:endParaRPr lang="pt-BR" sz="942" noProof="0" dirty="0"/>
          </a:p>
        </p:txBody>
      </p:sp>
      <p:sp>
        <p:nvSpPr>
          <p:cNvPr id="29" name="Shape 26"/>
          <p:cNvSpPr/>
          <p:nvPr/>
        </p:nvSpPr>
        <p:spPr>
          <a:xfrm>
            <a:off x="571500" y="4588966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30" name="Text 27"/>
          <p:cNvSpPr/>
          <p:nvPr/>
        </p:nvSpPr>
        <p:spPr>
          <a:xfrm>
            <a:off x="714375" y="4517529"/>
            <a:ext cx="41517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 err="1">
                <a:solidFill>
                  <a:srgbClr val="333333"/>
                </a:solidFill>
              </a:rPr>
              <a:t>Campori</a:t>
            </a:r>
            <a:endParaRPr lang="pt-BR" sz="942" noProof="0" dirty="0"/>
          </a:p>
        </p:txBody>
      </p:sp>
      <p:sp>
        <p:nvSpPr>
          <p:cNvPr id="31" name="Text 28"/>
          <p:cNvSpPr/>
          <p:nvPr/>
        </p:nvSpPr>
        <p:spPr>
          <a:xfrm>
            <a:off x="4679156" y="3440609"/>
            <a:ext cx="38933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pt-BR" sz="1397" b="1" noProof="0" dirty="0">
                <a:solidFill>
                  <a:srgbClr val="D9A404"/>
                </a:solidFill>
              </a:rPr>
              <a:t>4º Trimestre</a:t>
            </a:r>
            <a:endParaRPr lang="pt-BR" sz="1397" noProof="0" dirty="0"/>
          </a:p>
        </p:txBody>
      </p:sp>
      <p:sp>
        <p:nvSpPr>
          <p:cNvPr id="32" name="Shape 29"/>
          <p:cNvSpPr/>
          <p:nvPr/>
        </p:nvSpPr>
        <p:spPr>
          <a:xfrm>
            <a:off x="4679156" y="3892451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Text 30"/>
          <p:cNvSpPr/>
          <p:nvPr/>
        </p:nvSpPr>
        <p:spPr>
          <a:xfrm>
            <a:off x="4822031" y="3821013"/>
            <a:ext cx="154397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Grande Investidura Anual</a:t>
            </a:r>
            <a:endParaRPr lang="pt-BR" sz="942" noProof="0" dirty="0"/>
          </a:p>
        </p:txBody>
      </p:sp>
      <p:sp>
        <p:nvSpPr>
          <p:cNvPr id="34" name="Shape 31"/>
          <p:cNvSpPr/>
          <p:nvPr/>
        </p:nvSpPr>
        <p:spPr>
          <a:xfrm>
            <a:off x="4679156" y="4124623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35" name="Text 32"/>
          <p:cNvSpPr/>
          <p:nvPr/>
        </p:nvSpPr>
        <p:spPr>
          <a:xfrm>
            <a:off x="4822031" y="4053185"/>
            <a:ext cx="169878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Cerimônia de Encerramento</a:t>
            </a:r>
            <a:endParaRPr lang="pt-BR" sz="942" noProof="0" dirty="0"/>
          </a:p>
        </p:txBody>
      </p:sp>
      <p:sp>
        <p:nvSpPr>
          <p:cNvPr id="36" name="Shape 33"/>
          <p:cNvSpPr/>
          <p:nvPr/>
        </p:nvSpPr>
        <p:spPr>
          <a:xfrm>
            <a:off x="4679156" y="4356795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37" name="Text 34"/>
          <p:cNvSpPr/>
          <p:nvPr/>
        </p:nvSpPr>
        <p:spPr>
          <a:xfrm>
            <a:off x="4822031" y="4285357"/>
            <a:ext cx="156339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Celebração de Conquistas</a:t>
            </a:r>
            <a:endParaRPr lang="pt-BR" sz="942" noProof="0" dirty="0"/>
          </a:p>
        </p:txBody>
      </p:sp>
      <p:sp>
        <p:nvSpPr>
          <p:cNvPr id="38" name="Shape 35"/>
          <p:cNvSpPr/>
          <p:nvPr/>
        </p:nvSpPr>
        <p:spPr>
          <a:xfrm>
            <a:off x="4679156" y="4588966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39" name="Text 36"/>
          <p:cNvSpPr/>
          <p:nvPr/>
        </p:nvSpPr>
        <p:spPr>
          <a:xfrm>
            <a:off x="4822031" y="4517529"/>
            <a:ext cx="116451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2" noProof="0" dirty="0">
                <a:solidFill>
                  <a:srgbClr val="333333"/>
                </a:solidFill>
              </a:rPr>
              <a:t>Planejamento 2027</a:t>
            </a:r>
            <a:endParaRPr lang="pt-BR" sz="942" noProof="0" dirty="0"/>
          </a:p>
        </p:txBody>
      </p:sp>
      <p:sp>
        <p:nvSpPr>
          <p:cNvPr id="40" name="Shape 37"/>
          <p:cNvSpPr/>
          <p:nvPr/>
        </p:nvSpPr>
        <p:spPr>
          <a:xfrm>
            <a:off x="6572250" y="2143125"/>
            <a:ext cx="2000250" cy="2714625"/>
          </a:xfrm>
          <a:prstGeom prst="rect">
            <a:avLst/>
          </a:prstGeom>
          <a:solidFill>
            <a:srgbClr val="000000">
              <a:alpha val="0"/>
            </a:srgbClr>
          </a:solidFill>
          <a:ln w="73152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41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06544" y="2143125"/>
            <a:ext cx="1965955" cy="2714625"/>
          </a:xfrm>
          <a:prstGeom prst="rect">
            <a:avLst/>
          </a:prstGeom>
        </p:spPr>
      </p:pic>
      <p:sp>
        <p:nvSpPr>
          <p:cNvPr id="42" name="Shape 8">
            <a:extLst>
              <a:ext uri="{FF2B5EF4-FFF2-40B4-BE49-F238E27FC236}">
                <a16:creationId xmlns:a16="http://schemas.microsoft.com/office/drawing/2014/main" id="{C5E5E010-6D08-184A-750A-428F79CC5544}"/>
              </a:ext>
            </a:extLst>
          </p:cNvPr>
          <p:cNvSpPr/>
          <p:nvPr/>
        </p:nvSpPr>
        <p:spPr>
          <a:xfrm>
            <a:off x="571500" y="2732484"/>
            <a:ext cx="57150" cy="5715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5C99E1B-CC6F-8510-E362-1B9CEC76FB57}"/>
              </a:ext>
            </a:extLst>
          </p:cNvPr>
          <p:cNvSpPr txBox="1"/>
          <p:nvPr/>
        </p:nvSpPr>
        <p:spPr>
          <a:xfrm>
            <a:off x="680080" y="2635807"/>
            <a:ext cx="15782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pt-BR" sz="940" noProof="0" dirty="0">
                <a:solidFill>
                  <a:srgbClr val="333333"/>
                </a:solidFill>
              </a:rPr>
              <a:t>Início do ano bíblico</a:t>
            </a:r>
            <a:endParaRPr lang="pt-BR" sz="105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571500"/>
            <a:ext cx="8572500" cy="544711"/>
          </a:xfrm>
          <a:prstGeom prst="rect">
            <a:avLst/>
          </a:prstGeom>
          <a:noFill/>
          <a:ln/>
        </p:spPr>
        <p:txBody>
          <a:bodyPr wrap="none" lIns="212598" tIns="0" rIns="0" bIns="0" rtlCol="0" anchor="t">
            <a:spAutoFit/>
          </a:bodyPr>
          <a:lstStyle/>
          <a:p>
            <a:pPr marL="0" indent="0" algn="l">
              <a:lnSpc>
                <a:spcPts val="3800"/>
              </a:lnSpc>
              <a:buNone/>
            </a:pPr>
            <a:r>
              <a:rPr lang="pt-BR" sz="2862" b="1" noProof="0" dirty="0">
                <a:solidFill>
                  <a:srgbClr val="1A1A1A"/>
                </a:solidFill>
              </a:rPr>
              <a:t>Juntos Somos Mais Fortes</a:t>
            </a:r>
            <a:endParaRPr lang="pt-BR" sz="2862" noProof="0" dirty="0"/>
          </a:p>
        </p:txBody>
      </p:sp>
      <p:sp>
        <p:nvSpPr>
          <p:cNvPr id="4" name="Shape 1"/>
          <p:cNvSpPr/>
          <p:nvPr/>
        </p:nvSpPr>
        <p:spPr>
          <a:xfrm>
            <a:off x="571500" y="1544836"/>
            <a:ext cx="2476509" cy="21431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2"/>
          <p:cNvSpPr/>
          <p:nvPr/>
        </p:nvSpPr>
        <p:spPr>
          <a:xfrm>
            <a:off x="785813" y="1830586"/>
            <a:ext cx="881652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pt-BR" b="1" noProof="0" dirty="0">
                <a:solidFill>
                  <a:schemeClr val="accent4"/>
                </a:solidFill>
              </a:rPr>
              <a:t>Josué 1:9</a:t>
            </a:r>
            <a:endParaRPr lang="pt-BR" noProof="0" dirty="0">
              <a:solidFill>
                <a:schemeClr val="accent4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85813" y="2246709"/>
            <a:ext cx="2047884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50" noProof="0" dirty="0">
                <a:solidFill>
                  <a:schemeClr val="bg1"/>
                </a:solidFill>
              </a:rPr>
              <a:t>"Não te mandei eu? Esforça-te, e tem bom ânimo; não temas, nem te espantes; porque o Senhor, teu Deus, é contigo por onde quer que andares."</a:t>
            </a:r>
          </a:p>
        </p:txBody>
      </p:sp>
      <p:sp>
        <p:nvSpPr>
          <p:cNvPr id="7" name="Shape 4"/>
          <p:cNvSpPr/>
          <p:nvPr/>
        </p:nvSpPr>
        <p:spPr>
          <a:xfrm>
            <a:off x="3333759" y="1544836"/>
            <a:ext cx="2476509" cy="21431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8" name="Text 5"/>
          <p:cNvSpPr/>
          <p:nvPr/>
        </p:nvSpPr>
        <p:spPr>
          <a:xfrm>
            <a:off x="3548072" y="1830586"/>
            <a:ext cx="1562094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pt-BR" b="1" noProof="0" dirty="0">
                <a:solidFill>
                  <a:schemeClr val="accent4"/>
                </a:solidFill>
              </a:rPr>
              <a:t>Provérbios 3:5-6</a:t>
            </a:r>
            <a:endParaRPr lang="pt-BR" noProof="0" dirty="0">
              <a:solidFill>
                <a:schemeClr val="accent4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3548072" y="2246709"/>
            <a:ext cx="2047884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50" noProof="0" dirty="0">
                <a:solidFill>
                  <a:schemeClr val="bg1"/>
                </a:solidFill>
              </a:rPr>
              <a:t>Confie no </a:t>
            </a:r>
            <a:r>
              <a:rPr lang="pt-BR" sz="1050" cap="small" noProof="0" dirty="0">
                <a:solidFill>
                  <a:schemeClr val="bg1"/>
                </a:solidFill>
              </a:rPr>
              <a:t>Senhor</a:t>
            </a:r>
            <a:r>
              <a:rPr lang="pt-BR" sz="1050" noProof="0" dirty="0">
                <a:solidFill>
                  <a:schemeClr val="bg1"/>
                </a:solidFill>
              </a:rPr>
              <a:t> de todo o coração e não se apoie na sua própria inteligência. Lembre de Deus em tudo o que fizer, e ele lhe mostrará o caminho certo. </a:t>
            </a:r>
          </a:p>
        </p:txBody>
      </p:sp>
      <p:sp>
        <p:nvSpPr>
          <p:cNvPr id="10" name="Shape 7"/>
          <p:cNvSpPr/>
          <p:nvPr/>
        </p:nvSpPr>
        <p:spPr>
          <a:xfrm>
            <a:off x="6096019" y="1544836"/>
            <a:ext cx="2476509" cy="21431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1" name="Text 8"/>
          <p:cNvSpPr/>
          <p:nvPr/>
        </p:nvSpPr>
        <p:spPr>
          <a:xfrm>
            <a:off x="6310331" y="1830586"/>
            <a:ext cx="1435073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pt-BR" b="1" noProof="0" dirty="0">
                <a:solidFill>
                  <a:schemeClr val="accent4"/>
                </a:solidFill>
              </a:rPr>
              <a:t>1 Timóteo 4:12</a:t>
            </a:r>
            <a:endParaRPr lang="pt-BR" noProof="0" dirty="0">
              <a:solidFill>
                <a:schemeClr val="accent4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6310331" y="2246709"/>
            <a:ext cx="2047884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50" noProof="0" dirty="0">
                <a:solidFill>
                  <a:schemeClr val="bg1"/>
                </a:solidFill>
              </a:rPr>
              <a:t>Não deixe que ninguém o despreze por você ser jovem. Mas, para os que creem, seja um exemplo na maneira de falar, na maneira de agir, no amor, na fé e na pureza.</a:t>
            </a:r>
          </a:p>
        </p:txBody>
      </p:sp>
      <p:sp>
        <p:nvSpPr>
          <p:cNvPr id="13" name="Shape 10"/>
          <p:cNvSpPr/>
          <p:nvPr/>
        </p:nvSpPr>
        <p:spPr>
          <a:xfrm>
            <a:off x="0" y="4163020"/>
            <a:ext cx="9144000" cy="980480"/>
          </a:xfrm>
          <a:prstGeom prst="rect">
            <a:avLst/>
          </a:prstGeom>
          <a:solidFill>
            <a:srgbClr val="D9A404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1"/>
          <p:cNvSpPr/>
          <p:nvPr/>
        </p:nvSpPr>
        <p:spPr>
          <a:xfrm>
            <a:off x="571500" y="4448770"/>
            <a:ext cx="8572500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pt-BR" sz="2121" b="1" noProof="0" dirty="0">
                <a:solidFill>
                  <a:srgbClr val="1A1A1A"/>
                </a:solidFill>
              </a:rPr>
              <a:t>2026: O Melhor Ano da Nossa História!</a:t>
            </a:r>
            <a:endParaRPr lang="pt-BR" sz="2121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512</Words>
  <Application>Microsoft Office PowerPoint</Application>
  <PresentationFormat>Apresentação na tela (16:9)</PresentationFormat>
  <Paragraphs>75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9" baseType="lpstr"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William de Oliveira Morais da Silva</cp:lastModifiedBy>
  <cp:revision>4</cp:revision>
  <dcterms:created xsi:type="dcterms:W3CDTF">2026-01-05T16:34:00Z</dcterms:created>
  <dcterms:modified xsi:type="dcterms:W3CDTF">2026-01-06T18:31:31Z</dcterms:modified>
</cp:coreProperties>
</file>